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16" r:id="rId2"/>
    <p:sldId id="317" r:id="rId3"/>
    <p:sldId id="258" r:id="rId4"/>
    <p:sldId id="318" r:id="rId5"/>
    <p:sldId id="334" r:id="rId6"/>
    <p:sldId id="319" r:id="rId7"/>
    <p:sldId id="332" r:id="rId8"/>
    <p:sldId id="349" r:id="rId9"/>
    <p:sldId id="350" r:id="rId10"/>
    <p:sldId id="351" r:id="rId11"/>
    <p:sldId id="335" r:id="rId12"/>
    <p:sldId id="336" r:id="rId13"/>
    <p:sldId id="321" r:id="rId14"/>
    <p:sldId id="338" r:id="rId15"/>
    <p:sldId id="352" r:id="rId16"/>
    <p:sldId id="353" r:id="rId17"/>
    <p:sldId id="337" r:id="rId18"/>
    <p:sldId id="340" r:id="rId19"/>
    <p:sldId id="347" r:id="rId20"/>
    <p:sldId id="346" r:id="rId21"/>
    <p:sldId id="339" r:id="rId22"/>
    <p:sldId id="345" r:id="rId23"/>
    <p:sldId id="344" r:id="rId24"/>
    <p:sldId id="343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EF8D22"/>
    <a:srgbClr val="505050"/>
    <a:srgbClr val="FCFCFC"/>
    <a:srgbClr val="FFFFFF"/>
    <a:srgbClr val="5798B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5763" autoAdjust="0"/>
  </p:normalViewPr>
  <p:slideViewPr>
    <p:cSldViewPr snapToGrid="0">
      <p:cViewPr varScale="1">
        <p:scale>
          <a:sx n="56" d="100"/>
          <a:sy n="56" d="100"/>
        </p:scale>
        <p:origin x="16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E8DA-D635-4F7F-A419-2FB29CDDBD8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83DC-BD15-4042-9504-F7A7C52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83DC-BD15-4042-9504-F7A7C52EAC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7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9A34-E6C8-4E25-9984-2232C470DB5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390A-EF52-43AD-A2AC-00CDEA72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215"/>
          <a:stretch/>
        </p:blipFill>
        <p:spPr>
          <a:xfrm>
            <a:off x="321468" y="71550"/>
            <a:ext cx="8501063" cy="4847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Jeremy Verbit</a:t>
            </a:r>
          </a:p>
          <a:p>
            <a:pPr algn="r"/>
            <a:r>
              <a:rPr lang="en-US" sz="2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Senior Product Manager,</a:t>
            </a:r>
          </a:p>
          <a:p>
            <a:pPr algn="r"/>
            <a:r>
              <a:rPr lang="en-US" sz="2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 &amp; Analytics</a:t>
            </a:r>
          </a:p>
          <a:p>
            <a:pPr algn="r"/>
            <a:r>
              <a:rPr lang="en-US" sz="2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HookLogic, Inc.</a:t>
            </a:r>
          </a:p>
          <a:p>
            <a:pPr algn="r"/>
            <a:r>
              <a:rPr lang="en-US" sz="2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MMSTC Class of 2005</a:t>
            </a:r>
            <a:endParaRPr lang="en-US" sz="24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58483" y="177200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Finding a Career in</a:t>
            </a:r>
          </a:p>
          <a:p>
            <a:pPr algn="ctr"/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Big Data &amp; Analytics.</a:t>
            </a:r>
            <a:endParaRPr lang="en-US" sz="44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Overview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91"/>
          <a:stretch/>
        </p:blipFill>
        <p:spPr>
          <a:xfrm>
            <a:off x="318135" y="1460455"/>
            <a:ext cx="8507730" cy="44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Job Positions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1181891"/>
            <a:ext cx="7596188" cy="57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Technologies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50" name="Picture 2" descr="http://mattturck.com/wp-content/uploads/2016/02/matt_turck_big_data_landscape_v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4771" r="1378" b="3231"/>
          <a:stretch/>
        </p:blipFill>
        <p:spPr bwMode="auto">
          <a:xfrm>
            <a:off x="878541" y="1326776"/>
            <a:ext cx="7386918" cy="52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Technologies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0" y="1181891"/>
            <a:ext cx="7974330" cy="53980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9132" y="2691442"/>
            <a:ext cx="1052424" cy="2191109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69788" y="2691441"/>
            <a:ext cx="1052424" cy="2191109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22212" y="2691441"/>
            <a:ext cx="1052424" cy="2191109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29132" y="5779698"/>
            <a:ext cx="6207238" cy="800201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29132" y="4922137"/>
            <a:ext cx="5345504" cy="800201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Technologies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26" name="Picture 2" descr="http://zohararad.github.io/presentations/big-data-introduction/img/MapReduce_Work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" y="1181891"/>
            <a:ext cx="8576000" cy="39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Product Management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50" name="Picture 2" descr="http://www.mindtheproduct.com/wp-content/uploads/2011/07/what_is_a_product_mana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83" y="1181891"/>
            <a:ext cx="5060633" cy="41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113" y="5469147"/>
            <a:ext cx="845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 Customer Input &gt; Plan Product Roadmap &gt; Write Product Requirement Documents &gt; Work with Engineers to Ensure Design Meets Business Requirements &gt; Hand off to Project Management for Current 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Agile Methodology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098" name="Picture 2" descr="http://ras-consulting.com/wp-content/uploads/2013/05/scrum-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9" y="1181891"/>
            <a:ext cx="7426642" cy="48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College Courses To Take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654"/>
          <a:stretch/>
        </p:blipFill>
        <p:spPr>
          <a:xfrm>
            <a:off x="773906" y="1242205"/>
            <a:ext cx="7596188" cy="4297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732" y="4658264"/>
            <a:ext cx="224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0979" y="4658264"/>
            <a:ext cx="2242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Industrial &amp; Operations </a:t>
            </a:r>
            <a:r>
              <a:rPr lang="en-US" dirty="0" err="1" smtClean="0"/>
              <a:t>Eng</a:t>
            </a:r>
            <a:endParaRPr lang="en-US" dirty="0" smtClean="0"/>
          </a:p>
          <a:p>
            <a:r>
              <a:rPr lang="en-US" dirty="0" smtClean="0"/>
              <a:t>Minor: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3846" y="4658264"/>
            <a:ext cx="2469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/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Industrial &amp; Operations </a:t>
            </a:r>
            <a:r>
              <a:rPr lang="en-US" dirty="0" err="1" smtClean="0"/>
              <a:t>Eng</a:t>
            </a:r>
            <a:endParaRPr lang="en-US" dirty="0" smtClean="0"/>
          </a:p>
          <a:p>
            <a:r>
              <a:rPr lang="en-US" dirty="0" smtClean="0"/>
              <a:t>Minor: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500" y="2662729"/>
            <a:ext cx="801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I Got Here</a:t>
            </a:r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Education, Professional Life</a:t>
            </a:r>
            <a:endParaRPr lang="en-US" sz="28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Education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14732"/>
            <a:ext cx="7886700" cy="4761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School</a:t>
            </a:r>
          </a:p>
          <a:p>
            <a:pPr lvl="1"/>
            <a:r>
              <a:rPr lang="en-US" dirty="0"/>
              <a:t>MMSTC / </a:t>
            </a:r>
            <a:r>
              <a:rPr lang="en-US" dirty="0" err="1"/>
              <a:t>Cousino</a:t>
            </a:r>
            <a:endParaRPr lang="en-US" dirty="0"/>
          </a:p>
          <a:p>
            <a:r>
              <a:rPr lang="en-US" dirty="0"/>
              <a:t>College</a:t>
            </a:r>
          </a:p>
          <a:p>
            <a:pPr lvl="1"/>
            <a:r>
              <a:rPr lang="en-US" dirty="0"/>
              <a:t>University of Michigan – Ann Arbor</a:t>
            </a:r>
          </a:p>
          <a:p>
            <a:pPr lvl="2"/>
            <a:r>
              <a:rPr lang="en-US" dirty="0"/>
              <a:t>Physics: College of Literature, Science, and Arts (LSA)</a:t>
            </a:r>
          </a:p>
          <a:p>
            <a:pPr lvl="2"/>
            <a:r>
              <a:rPr lang="en-US" dirty="0"/>
              <a:t>Computer Science: College of Engineering (COE)</a:t>
            </a:r>
          </a:p>
          <a:p>
            <a:pPr lvl="3"/>
            <a:r>
              <a:rPr lang="en-US" dirty="0"/>
              <a:t>Minor</a:t>
            </a:r>
          </a:p>
          <a:p>
            <a:pPr lvl="2"/>
            <a:r>
              <a:rPr lang="en-US" dirty="0"/>
              <a:t>Industrial &amp; Operations Engineering: COE</a:t>
            </a:r>
          </a:p>
          <a:p>
            <a:pPr lvl="3"/>
            <a:r>
              <a:rPr lang="en-US" dirty="0"/>
              <a:t>Major</a:t>
            </a:r>
          </a:p>
          <a:p>
            <a:pPr lvl="2"/>
            <a:r>
              <a:rPr lang="en-US" dirty="0"/>
              <a:t>Entrepreneurship: COE / Ross School of Business (RSB)</a:t>
            </a:r>
          </a:p>
          <a:p>
            <a:pPr lvl="3"/>
            <a:r>
              <a:rPr lang="en-US" dirty="0"/>
              <a:t>Certificate</a:t>
            </a:r>
          </a:p>
          <a:p>
            <a:pPr lvl="1"/>
            <a:r>
              <a:rPr lang="en-US" dirty="0"/>
              <a:t>Work</a:t>
            </a:r>
          </a:p>
          <a:p>
            <a:pPr lvl="2"/>
            <a:r>
              <a:rPr lang="en-US" dirty="0"/>
              <a:t>Computer Aided Engineering Network (CAEN) Hotline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Overview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66" y="1285065"/>
            <a:ext cx="814701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HookLogic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What We Do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How We’re Innovating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Big Data &amp; Analytics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Overview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Job Positions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Technologies, Product Management, and Agile Methodology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College Courses To Take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How I Got Here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Education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Professional Life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Advice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College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Real World</a:t>
            </a: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Continued Studies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646464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Q &amp; A</a:t>
            </a:r>
            <a:endParaRPr lang="en-US" dirty="0" smtClean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endParaRPr lang="en-US" sz="1400" dirty="0" smtClean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F8D22"/>
              </a:buClr>
              <a:buSzPct val="100000"/>
              <a:buFont typeface="+mj-lt"/>
              <a:buAutoNum type="alphaLcParenR"/>
            </a:pPr>
            <a:endParaRPr lang="en-US" sz="1400" dirty="0" smtClean="0">
              <a:solidFill>
                <a:srgbClr val="646464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Professional Life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14732"/>
            <a:ext cx="7886700" cy="4761782"/>
          </a:xfrm>
        </p:spPr>
        <p:txBody>
          <a:bodyPr>
            <a:normAutofit/>
          </a:bodyPr>
          <a:lstStyle/>
          <a:p>
            <a:r>
              <a:rPr lang="en-US" dirty="0"/>
              <a:t>CONTAX, </a:t>
            </a:r>
            <a:r>
              <a:rPr lang="en-US" dirty="0" err="1"/>
              <a:t>Inc</a:t>
            </a:r>
            <a:r>
              <a:rPr lang="en-US" dirty="0"/>
              <a:t> (Chicago) – 6 months</a:t>
            </a:r>
          </a:p>
          <a:p>
            <a:pPr lvl="1"/>
            <a:r>
              <a:rPr lang="en-US" dirty="0"/>
              <a:t>Enterprise Resource Planning Consultant</a:t>
            </a:r>
          </a:p>
          <a:p>
            <a:r>
              <a:rPr lang="en-US" dirty="0" err="1"/>
              <a:t>eSearchVision</a:t>
            </a:r>
            <a:r>
              <a:rPr lang="en-US" dirty="0"/>
              <a:t> (Ann Arbor) – 6 months</a:t>
            </a:r>
          </a:p>
          <a:p>
            <a:pPr lvl="1"/>
            <a:r>
              <a:rPr lang="en-US" dirty="0"/>
              <a:t>Search Engine Marketing Account Manager</a:t>
            </a:r>
          </a:p>
          <a:p>
            <a:r>
              <a:rPr lang="en-US" dirty="0" err="1"/>
              <a:t>MyBuys</a:t>
            </a:r>
            <a:r>
              <a:rPr lang="en-US" dirty="0"/>
              <a:t> (Ann Arbor) – 4 years</a:t>
            </a:r>
          </a:p>
          <a:p>
            <a:pPr lvl="1"/>
            <a:r>
              <a:rPr lang="en-US" dirty="0"/>
              <a:t>Optimization Analyst</a:t>
            </a:r>
          </a:p>
          <a:p>
            <a:pPr lvl="1"/>
            <a:r>
              <a:rPr lang="en-US" dirty="0"/>
              <a:t>Product Manager</a:t>
            </a:r>
          </a:p>
          <a:p>
            <a:pPr lvl="1"/>
            <a:r>
              <a:rPr lang="en-US" dirty="0"/>
              <a:t>Senior Product Manager</a:t>
            </a:r>
          </a:p>
          <a:p>
            <a:r>
              <a:rPr lang="en-US" dirty="0"/>
              <a:t>HookLogic (Ann Arbor) – 7 months</a:t>
            </a:r>
          </a:p>
          <a:p>
            <a:pPr lvl="1"/>
            <a:r>
              <a:rPr lang="en-US" dirty="0"/>
              <a:t>Senior Product Manager, Data &amp; Analytics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500" y="2662729"/>
            <a:ext cx="801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Advice</a:t>
            </a:r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College, Real World, Continued Studies</a:t>
            </a:r>
            <a:endParaRPr lang="en-US" sz="28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College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14732"/>
            <a:ext cx="7886700" cy="4761782"/>
          </a:xfrm>
        </p:spPr>
        <p:txBody>
          <a:bodyPr>
            <a:normAutofit/>
          </a:bodyPr>
          <a:lstStyle/>
          <a:p>
            <a:r>
              <a:rPr lang="en-US" dirty="0"/>
              <a:t>Sign up for too many classes, then drop those that don’t feel right.</a:t>
            </a:r>
          </a:p>
          <a:p>
            <a:r>
              <a:rPr lang="en-US" dirty="0"/>
              <a:t>Make a plan to get your questions answered:</a:t>
            </a:r>
          </a:p>
          <a:p>
            <a:pPr lvl="1"/>
            <a:r>
              <a:rPr lang="en-US" dirty="0"/>
              <a:t>Office hours</a:t>
            </a:r>
          </a:p>
          <a:p>
            <a:pPr lvl="1"/>
            <a:r>
              <a:rPr lang="en-US" dirty="0"/>
              <a:t>Peer mentoring clinics</a:t>
            </a:r>
          </a:p>
          <a:p>
            <a:pPr lvl="1"/>
            <a:r>
              <a:rPr lang="en-US" dirty="0"/>
              <a:t>Make friends in class</a:t>
            </a:r>
          </a:p>
          <a:p>
            <a:r>
              <a:rPr lang="en-US" dirty="0"/>
              <a:t>Rent a house</a:t>
            </a:r>
          </a:p>
          <a:p>
            <a:r>
              <a:rPr lang="en-US" dirty="0"/>
              <a:t>Find a part-time job that allows time for homework on the job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Real World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14732"/>
            <a:ext cx="7886700" cy="4761782"/>
          </a:xfrm>
        </p:spPr>
        <p:txBody>
          <a:bodyPr>
            <a:normAutofit/>
          </a:bodyPr>
          <a:lstStyle/>
          <a:p>
            <a:r>
              <a:rPr lang="en-US" dirty="0"/>
              <a:t>Track &amp; project spending &amp; bank balances</a:t>
            </a:r>
          </a:p>
          <a:p>
            <a:pPr lvl="1"/>
            <a:r>
              <a:rPr lang="en-US" dirty="0"/>
              <a:t>Tracking: Mint.com</a:t>
            </a:r>
          </a:p>
          <a:p>
            <a:pPr lvl="1"/>
            <a:r>
              <a:rPr lang="en-US" dirty="0"/>
              <a:t>Projecting: Excel</a:t>
            </a:r>
          </a:p>
          <a:p>
            <a:r>
              <a:rPr lang="en-US" dirty="0"/>
              <a:t>Push for raises</a:t>
            </a:r>
          </a:p>
          <a:p>
            <a:pPr lvl="1"/>
            <a:r>
              <a:rPr lang="en-US" dirty="0"/>
              <a:t>Salary.com</a:t>
            </a:r>
          </a:p>
          <a:p>
            <a:pPr lvl="1"/>
            <a:r>
              <a:rPr lang="en-US" dirty="0"/>
              <a:t>Glassdoor.com</a:t>
            </a:r>
          </a:p>
          <a:p>
            <a:r>
              <a:rPr lang="en-US" dirty="0"/>
              <a:t>Save &amp; invest</a:t>
            </a:r>
          </a:p>
          <a:p>
            <a:pPr lvl="1"/>
            <a:r>
              <a:rPr lang="en-US" dirty="0"/>
              <a:t>401k, Roth IRA</a:t>
            </a:r>
          </a:p>
          <a:p>
            <a:pPr lvl="1"/>
            <a:r>
              <a:rPr lang="en-US" dirty="0"/>
              <a:t>Betterment.com, Wealthfront.com, Vanguard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Continued Studies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14732"/>
            <a:ext cx="7886700" cy="47617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 to Programming (One Generic Language)</a:t>
            </a:r>
          </a:p>
          <a:p>
            <a:pPr lvl="1"/>
            <a:r>
              <a:rPr lang="en-US" b="1" dirty="0" smtClean="0"/>
              <a:t>Python</a:t>
            </a:r>
          </a:p>
          <a:p>
            <a:pPr lvl="2"/>
            <a:r>
              <a:rPr lang="en-US" dirty="0" smtClean="0"/>
              <a:t>Udacity.com: Introduction to Programming</a:t>
            </a:r>
          </a:p>
          <a:p>
            <a:r>
              <a:rPr lang="en-US" b="1" dirty="0" smtClean="0"/>
              <a:t>SQL</a:t>
            </a:r>
          </a:p>
          <a:p>
            <a:pPr lvl="1"/>
            <a:r>
              <a:rPr lang="en-US" dirty="0"/>
              <a:t>Database Management Systems (3rd edition) - by Raghu Ramakrishnan and Johannes </a:t>
            </a:r>
            <a:r>
              <a:rPr lang="en-US" dirty="0" err="1" smtClean="0"/>
              <a:t>Gehrke</a:t>
            </a:r>
            <a:endParaRPr lang="en-US" dirty="0" smtClean="0"/>
          </a:p>
          <a:p>
            <a:r>
              <a:rPr lang="en-US" dirty="0" smtClean="0"/>
              <a:t> Learn to Build a Dynamic Website (HTML, CSS, PHP, MySQL)</a:t>
            </a:r>
          </a:p>
          <a:p>
            <a:pPr lvl="1"/>
            <a:r>
              <a:rPr lang="en-US" dirty="0" smtClean="0"/>
              <a:t>Sitepoint.com</a:t>
            </a:r>
            <a:r>
              <a:rPr lang="en-US" dirty="0"/>
              <a:t>: Build Your Own Website The Right Way Using HTML &amp; CSS, 3rd </a:t>
            </a:r>
            <a:r>
              <a:rPr lang="en-US" dirty="0" smtClean="0"/>
              <a:t>Edition</a:t>
            </a:r>
          </a:p>
          <a:p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Coursera.com: Data Science Specialization (Johns Hopkins)</a:t>
            </a:r>
          </a:p>
          <a:p>
            <a:r>
              <a:rPr lang="en-US" dirty="0" smtClean="0"/>
              <a:t>Hadoop: Hive / Spark / </a:t>
            </a:r>
            <a:r>
              <a:rPr lang="en-US" dirty="0" err="1" smtClean="0"/>
              <a:t>Oozie</a:t>
            </a:r>
            <a:endParaRPr lang="en-US" dirty="0" smtClean="0"/>
          </a:p>
          <a:p>
            <a:pPr lvl="1"/>
            <a:r>
              <a:rPr lang="en-US" dirty="0" smtClean="0"/>
              <a:t>Cousera.com: Big Data Specialization (U of California – San Diego)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500" y="2662729"/>
            <a:ext cx="801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Open Q&amp;A</a:t>
            </a:r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Classes, Social Life, Happiness, Money, Work . . .</a:t>
            </a:r>
            <a:endParaRPr lang="en-US" sz="28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45" y="771985"/>
            <a:ext cx="3568110" cy="892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604230"/>
            <a:ext cx="9129713" cy="42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2382603"/>
            <a:ext cx="3122764" cy="3173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We Do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19" y="1526946"/>
            <a:ext cx="8587359" cy="40296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1998" y="2382603"/>
            <a:ext cx="3122764" cy="369039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2382603"/>
            <a:ext cx="3122764" cy="3173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We Do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20" y="1526946"/>
            <a:ext cx="8587359" cy="48217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8321" y="4243847"/>
            <a:ext cx="1377952" cy="2104845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We’re Innovating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09" y="1487631"/>
            <a:ext cx="8390382" cy="2489454"/>
          </a:xfrm>
          <a:prstGeom prst="rect">
            <a:avLst/>
          </a:prstGeom>
        </p:spPr>
      </p:pic>
      <p:pic>
        <p:nvPicPr>
          <p:cNvPr id="1026" name="Picture 2" descr="https://www.tnooz.com/wp-content/uploads/2012/11/mobile-de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0" y="4282825"/>
            <a:ext cx="3457575" cy="2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ough.pro/wp-content/uploads/2013/02/enough-pro-sto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18" y="4293779"/>
            <a:ext cx="2704243" cy="24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500" y="2662729"/>
            <a:ext cx="801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Big Data &amp; Analytics</a:t>
            </a:r>
            <a:r>
              <a:rPr lang="en-US" sz="44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Job Positions, Technologies, College Courses</a:t>
            </a:r>
            <a:endParaRPr lang="en-US" sz="28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Overview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1181891"/>
            <a:ext cx="6835140" cy="52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40" y="474005"/>
            <a:ext cx="801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05050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Overview</a:t>
            </a:r>
            <a:r>
              <a:rPr lang="en-US" sz="4000" b="1" dirty="0" smtClean="0">
                <a:solidFill>
                  <a:srgbClr val="EF8D22"/>
                </a:solidFill>
                <a:latin typeface="Tw Cen MT" panose="020B08020201040206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en-US" sz="4000" b="1" dirty="0">
              <a:solidFill>
                <a:srgbClr val="EF8D22"/>
              </a:solidFill>
              <a:latin typeface="Tw Cen MT" panose="020B08020201040206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28" name="Picture 4" descr="https://web-assets.domo.com/blog/wp-content/uploads/2014/04/DataNeverSleeps_2.0_v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b="19849"/>
          <a:stretch/>
        </p:blipFill>
        <p:spPr bwMode="auto">
          <a:xfrm>
            <a:off x="2175510" y="1181891"/>
            <a:ext cx="4792980" cy="52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20067</TotalTime>
  <Words>520</Words>
  <Application>Microsoft Office PowerPoint</Application>
  <PresentationFormat>On-screen Show (4:3)</PresentationFormat>
  <Paragraphs>128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Lato Black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Hunter</dc:creator>
  <cp:lastModifiedBy>Rose Cybulski</cp:lastModifiedBy>
  <cp:revision>216</cp:revision>
  <dcterms:created xsi:type="dcterms:W3CDTF">2015-08-26T15:10:54Z</dcterms:created>
  <dcterms:modified xsi:type="dcterms:W3CDTF">2016-03-25T03:08:29Z</dcterms:modified>
</cp:coreProperties>
</file>